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2"/>
  </p:notesMasterIdLst>
  <p:sldIdLst>
    <p:sldId id="256" r:id="rId2"/>
    <p:sldId id="258" r:id="rId3"/>
    <p:sldId id="261" r:id="rId4"/>
    <p:sldId id="264" r:id="rId5"/>
    <p:sldId id="257" r:id="rId6"/>
    <p:sldId id="324" r:id="rId7"/>
    <p:sldId id="325" r:id="rId8"/>
    <p:sldId id="319" r:id="rId9"/>
    <p:sldId id="320" r:id="rId10"/>
    <p:sldId id="321" r:id="rId11"/>
    <p:sldId id="326" r:id="rId12"/>
    <p:sldId id="327" r:id="rId13"/>
    <p:sldId id="328" r:id="rId14"/>
    <p:sldId id="329" r:id="rId15"/>
    <p:sldId id="330" r:id="rId16"/>
    <p:sldId id="331" r:id="rId17"/>
    <p:sldId id="335" r:id="rId18"/>
    <p:sldId id="266" r:id="rId19"/>
    <p:sldId id="336" r:id="rId20"/>
    <p:sldId id="337" r:id="rId21"/>
    <p:sldId id="338" r:id="rId22"/>
    <p:sldId id="339" r:id="rId23"/>
    <p:sldId id="354" r:id="rId24"/>
    <p:sldId id="346" r:id="rId25"/>
    <p:sldId id="347" r:id="rId26"/>
    <p:sldId id="349" r:id="rId27"/>
    <p:sldId id="348" r:id="rId28"/>
    <p:sldId id="351" r:id="rId29"/>
    <p:sldId id="259" r:id="rId30"/>
    <p:sldId id="26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A4025A-A06E-4D7A-A830-BCF90ADE5153}">
  <a:tblStyle styleId="{6EA4025A-A06E-4D7A-A830-BCF90ADE5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13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1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67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516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9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54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96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959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b537df1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b537df1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76b7b29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76b7b29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40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676b7b2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676b7b2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96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27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934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2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58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8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918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413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62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1144c728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1144c728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676b7b29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676b7b29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b537df1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b537df1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76b7b29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76b7b29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0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2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5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1144c72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1144c72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1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804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8500" y="1433950"/>
            <a:ext cx="6507000" cy="20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71250" y="3437650"/>
            <a:ext cx="42015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579088" y="37062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48875" y="4064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97713" y="4342479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513950" y="37061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31325" y="45266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1325" y="11423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788100" y="1142360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192050" y="6651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490100" y="4223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024438" y="2534810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870938" y="24387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/>
          <p:cNvPicPr preferRelativeResize="0"/>
          <p:nvPr/>
        </p:nvPicPr>
        <p:blipFill rotWithShape="1">
          <a:blip r:embed="rId2">
            <a:alphaModFix/>
          </a:blip>
          <a:srcRect l="17915" t="22927" r="17915" b="229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/>
          <p:nvPr/>
        </p:nvSpPr>
        <p:spPr>
          <a:xfrm>
            <a:off x="8097638" y="10290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7602675" y="360998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1184350" y="4279477"/>
            <a:ext cx="658200" cy="65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882563" y="40390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219388" y="1514148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882550" y="10667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9"/>
          <p:cNvSpPr/>
          <p:nvPr/>
        </p:nvSpPr>
        <p:spPr>
          <a:xfrm rot="10800000">
            <a:off x="8567600" y="3272348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9"/>
          <p:cNvSpPr/>
          <p:nvPr/>
        </p:nvSpPr>
        <p:spPr>
          <a:xfrm rot="10800000">
            <a:off x="8097638" y="39129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0"/>
          <p:cNvPicPr preferRelativeResize="0"/>
          <p:nvPr/>
        </p:nvPicPr>
        <p:blipFill rotWithShape="1">
          <a:blip r:embed="rId2">
            <a:alphaModFix/>
          </a:blip>
          <a:srcRect l="17915" t="22927" r="17915" b="22933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/>
          <p:nvPr/>
        </p:nvSpPr>
        <p:spPr>
          <a:xfrm>
            <a:off x="1396713" y="210402"/>
            <a:ext cx="658200" cy="65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7089088" y="4279477"/>
            <a:ext cx="658200" cy="65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909125" y="11619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8071075" y="38177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241500" y="1514148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8545475" y="3045698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1590113" y="1397711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7196863" y="3274511"/>
            <a:ext cx="357000" cy="35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2653150" y="8037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0"/>
          <p:cNvSpPr/>
          <p:nvPr/>
        </p:nvSpPr>
        <p:spPr>
          <a:xfrm>
            <a:off x="6335925" y="40616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t="7804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249525" y="1876797"/>
            <a:ext cx="3062700" cy="17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49525" y="920700"/>
            <a:ext cx="30627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249525" y="3670500"/>
            <a:ext cx="3062700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077900" y="791442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580175" y="408596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172875" y="3005535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07300" y="716560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4438950" y="316931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r="11276" b="2513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213488" y="4279898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rot="10800000">
            <a:off x="1049150" y="4773454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10800000">
            <a:off x="2628138" y="177654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 rot="10800000">
            <a:off x="6352063" y="4773454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r="11276" b="2513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339100" y="24718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4845100" y="24718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845100" y="29066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339100" y="29066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297713" y="4342479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580163" y="24387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7722250" y="155401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3283125" y="45266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155575" y="3990360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7824538" y="31762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t="7804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915150" y="1003925"/>
            <a:ext cx="7313700" cy="23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879950" y="3339175"/>
            <a:ext cx="53841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6174513" y="406442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5711950" y="41096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2703388" y="447551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3268225" y="7648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8639300" y="29757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300550" y="14138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348875" y="14649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693300" y="28254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3"/>
          <p:cNvPicPr preferRelativeResize="0"/>
          <p:nvPr/>
        </p:nvPicPr>
        <p:blipFill rotWithShape="1">
          <a:blip r:embed="rId2">
            <a:alphaModFix/>
          </a:blip>
          <a:srcRect t="7804" b="782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996100" y="1868550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996100" y="2288097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/>
          </p:nvPr>
        </p:nvSpPr>
        <p:spPr>
          <a:xfrm>
            <a:off x="3428525" y="1868550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3"/>
          </p:nvPr>
        </p:nvSpPr>
        <p:spPr>
          <a:xfrm>
            <a:off x="3428527" y="2288097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996100" y="3485424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996100" y="3903575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/>
          </p:nvPr>
        </p:nvSpPr>
        <p:spPr>
          <a:xfrm>
            <a:off x="3428525" y="3485424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7"/>
          </p:nvPr>
        </p:nvSpPr>
        <p:spPr>
          <a:xfrm>
            <a:off x="3428527" y="3903575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8"/>
          </p:nvPr>
        </p:nvSpPr>
        <p:spPr>
          <a:xfrm>
            <a:off x="5860950" y="1868550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5860954" y="2288097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>
            <a:off x="5860950" y="3485424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5860954" y="3903575"/>
            <a:ext cx="2289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>
            <a:off x="1775822" y="1420950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6" hasCustomPrompt="1"/>
          </p:nvPr>
        </p:nvSpPr>
        <p:spPr>
          <a:xfrm>
            <a:off x="1775822" y="3037826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7" hasCustomPrompt="1"/>
          </p:nvPr>
        </p:nvSpPr>
        <p:spPr>
          <a:xfrm>
            <a:off x="4208188" y="1420950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8" hasCustomPrompt="1"/>
          </p:nvPr>
        </p:nvSpPr>
        <p:spPr>
          <a:xfrm>
            <a:off x="4208188" y="3037826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9" hasCustomPrompt="1"/>
          </p:nvPr>
        </p:nvSpPr>
        <p:spPr>
          <a:xfrm>
            <a:off x="6640613" y="1420950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20" hasCustomPrompt="1"/>
          </p:nvPr>
        </p:nvSpPr>
        <p:spPr>
          <a:xfrm>
            <a:off x="6640613" y="3037826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239650" y="19509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3273863" y="45266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5390950" y="4608579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 r="11276" b="2513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1566600" y="1018750"/>
            <a:ext cx="6010800" cy="22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2310150" y="3249913"/>
            <a:ext cx="4523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372613" y="31746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2323500" y="4179142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554375" y="69826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1558363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5914313" y="45266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554138" y="3814917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323763" y="1579792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4708663" y="9643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8705288" y="10518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5"/>
          <p:cNvPicPr preferRelativeResize="0"/>
          <p:nvPr/>
        </p:nvPicPr>
        <p:blipFill rotWithShape="1">
          <a:blip r:embed="rId2">
            <a:alphaModFix/>
          </a:blip>
          <a:srcRect r="11276" b="25138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>
            <a:spLocks noGrp="1"/>
          </p:cNvSpPr>
          <p:nvPr>
            <p:ph type="title" hasCustomPrompt="1"/>
          </p:nvPr>
        </p:nvSpPr>
        <p:spPr>
          <a:xfrm>
            <a:off x="990975" y="726675"/>
            <a:ext cx="450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1"/>
          </p:nvPr>
        </p:nvSpPr>
        <p:spPr>
          <a:xfrm>
            <a:off x="990975" y="1495575"/>
            <a:ext cx="45075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title" idx="2" hasCustomPrompt="1"/>
          </p:nvPr>
        </p:nvSpPr>
        <p:spPr>
          <a:xfrm>
            <a:off x="990975" y="2024378"/>
            <a:ext cx="450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3"/>
          </p:nvPr>
        </p:nvSpPr>
        <p:spPr>
          <a:xfrm>
            <a:off x="990975" y="2793297"/>
            <a:ext cx="45075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4" hasCustomPrompt="1"/>
          </p:nvPr>
        </p:nvSpPr>
        <p:spPr>
          <a:xfrm>
            <a:off x="990975" y="3322100"/>
            <a:ext cx="450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5"/>
          </p:nvPr>
        </p:nvSpPr>
        <p:spPr>
          <a:xfrm>
            <a:off x="990975" y="4091000"/>
            <a:ext cx="45075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5643163" y="18936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641963" y="29836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580163" y="104420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2720525" y="457610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6259725" y="4526685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8627275" y="83987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8627275" y="413364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352975" y="3348423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6412738" y="4064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2465188" y="4475529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Zen Antique Soft"/>
              <a:buNone/>
              <a:defRPr sz="3600" b="1">
                <a:solidFill>
                  <a:schemeClr val="accent1"/>
                </a:solidFill>
                <a:latin typeface="Zen Antique Soft"/>
                <a:ea typeface="Zen Antique Soft"/>
                <a:cs typeface="Zen Antique Soft"/>
                <a:sym typeface="Zen Antique Sof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●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○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■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●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○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■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●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○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ed Hat Text"/>
              <a:buChar char="■"/>
              <a:defRPr sz="15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71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>
            <a:spLocks noGrp="1"/>
          </p:cNvSpPr>
          <p:nvPr>
            <p:ph type="ctrTitle"/>
          </p:nvPr>
        </p:nvSpPr>
        <p:spPr>
          <a:xfrm>
            <a:off x="1318500" y="843107"/>
            <a:ext cx="6507000" cy="20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词云与疫情地图</a:t>
            </a:r>
            <a:endParaRPr dirty="0"/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1"/>
          </p:nvPr>
        </p:nvSpPr>
        <p:spPr>
          <a:xfrm>
            <a:off x="2471250" y="3437650"/>
            <a:ext cx="42015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组员：马越、刘逸珑、梁迅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DA83D4-D3DA-4FD0-B0A7-668A44DB5036}"/>
              </a:ext>
            </a:extLst>
          </p:cNvPr>
          <p:cNvSpPr txBox="1"/>
          <p:nvPr/>
        </p:nvSpPr>
        <p:spPr>
          <a:xfrm>
            <a:off x="4846320" y="2491628"/>
            <a:ext cx="4107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DF6CB-A610-46C5-A523-4FB87A3F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875648"/>
            <a:ext cx="5441152" cy="998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1840DC-023B-46AC-B0EE-344C5A944F6D}"/>
              </a:ext>
            </a:extLst>
          </p:cNvPr>
          <p:cNvSpPr txBox="1"/>
          <p:nvPr/>
        </p:nvSpPr>
        <p:spPr>
          <a:xfrm>
            <a:off x="893298" y="1427532"/>
            <a:ext cx="299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首先，进行导包</a:t>
            </a:r>
          </a:p>
        </p:txBody>
      </p:sp>
    </p:spTree>
    <p:extLst>
      <p:ext uri="{BB962C8B-B14F-4D97-AF65-F5344CB8AC3E}">
        <p14:creationId xmlns:p14="http://schemas.microsoft.com/office/powerpoint/2010/main" val="333198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AC2B9C-157E-4928-BE5D-A7D0497F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368624"/>
            <a:ext cx="7496175" cy="22574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D56705-9D69-48D3-8827-C4797B1A0D89}"/>
              </a:ext>
            </a:extLst>
          </p:cNvPr>
          <p:cNvSpPr txBox="1"/>
          <p:nvPr/>
        </p:nvSpPr>
        <p:spPr>
          <a:xfrm>
            <a:off x="713225" y="1078719"/>
            <a:ext cx="749617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generate_pic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方法，设定三个参数分别为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frequency,filename,savename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在后续数据导入后再调用此方法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867DD-7A4D-4FB7-974A-F967D7E0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389" y="1468173"/>
            <a:ext cx="1477424" cy="83105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BA48AB3-723A-4CF1-B8AD-15A61333A66C}"/>
              </a:ext>
            </a:extLst>
          </p:cNvPr>
          <p:cNvCxnSpPr>
            <a:cxnSpLocks/>
          </p:cNvCxnSpPr>
          <p:nvPr/>
        </p:nvCxnSpPr>
        <p:spPr>
          <a:xfrm flipV="1">
            <a:off x="4097743" y="1468173"/>
            <a:ext cx="2899537" cy="226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C38F702-36CD-416C-9E2F-F6A98962D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45" t="28544" r="3861" b="4820"/>
          <a:stretch/>
        </p:blipFill>
        <p:spPr>
          <a:xfrm>
            <a:off x="6976440" y="429646"/>
            <a:ext cx="1697322" cy="7510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3A0ED3-8CD2-468F-914F-7C1431846373}"/>
              </a:ext>
            </a:extLst>
          </p:cNvPr>
          <p:cNvSpPr txBox="1"/>
          <p:nvPr/>
        </p:nvSpPr>
        <p:spPr>
          <a:xfrm>
            <a:off x="7463463" y="116271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8965C9-950D-45A7-B834-2103E688596B}"/>
              </a:ext>
            </a:extLst>
          </p:cNvPr>
          <p:cNvSpPr txBox="1"/>
          <p:nvPr/>
        </p:nvSpPr>
        <p:spPr>
          <a:xfrm>
            <a:off x="7492875" y="22422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处理后</a:t>
            </a:r>
          </a:p>
        </p:txBody>
      </p:sp>
    </p:spTree>
    <p:extLst>
      <p:ext uri="{BB962C8B-B14F-4D97-AF65-F5344CB8AC3E}">
        <p14:creationId xmlns:p14="http://schemas.microsoft.com/office/powerpoint/2010/main" val="396911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2E7CC6-522A-45BA-A00B-C098AEA4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780046"/>
            <a:ext cx="7677150" cy="2514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B1303-3235-49DB-8C3C-39CF89A43768}"/>
              </a:ext>
            </a:extLst>
          </p:cNvPr>
          <p:cNvSpPr txBox="1"/>
          <p:nvPr/>
        </p:nvSpPr>
        <p:spPr>
          <a:xfrm>
            <a:off x="787791" y="1375015"/>
            <a:ext cx="331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接上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generate_pic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B7194-6215-42C8-9642-FF364E396AA4}"/>
              </a:ext>
            </a:extLst>
          </p:cNvPr>
          <p:cNvSpPr txBox="1"/>
          <p:nvPr/>
        </p:nvSpPr>
        <p:spPr>
          <a:xfrm>
            <a:off x="6630232" y="150210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设置词云的背景颜色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6E4A57F-F83E-489F-89E8-355758F136D7}"/>
              </a:ext>
            </a:extLst>
          </p:cNvPr>
          <p:cNvCxnSpPr>
            <a:cxnSpLocks/>
          </p:cNvCxnSpPr>
          <p:nvPr/>
        </p:nvCxnSpPr>
        <p:spPr>
          <a:xfrm flipH="1">
            <a:off x="6246055" y="1780046"/>
            <a:ext cx="611945" cy="34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F3F8DF7-0754-4DDD-8CF5-7A23D1BC56E5}"/>
              </a:ext>
            </a:extLst>
          </p:cNvPr>
          <p:cNvSpPr txBox="1"/>
          <p:nvPr/>
        </p:nvSpPr>
        <p:spPr>
          <a:xfrm>
            <a:off x="6677826" y="1965230"/>
            <a:ext cx="193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将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background_image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作为笼罩图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F2348B1-A386-45E4-B0D9-99292F4A2C6F}"/>
              </a:ext>
            </a:extLst>
          </p:cNvPr>
          <p:cNvCxnSpPr>
            <a:cxnSpLocks/>
          </p:cNvCxnSpPr>
          <p:nvPr/>
        </p:nvCxnSpPr>
        <p:spPr>
          <a:xfrm flipH="1">
            <a:off x="6133514" y="2218675"/>
            <a:ext cx="724486" cy="18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73B83-F24D-4D3D-BE42-10EDAC531F4C}"/>
              </a:ext>
            </a:extLst>
          </p:cNvPr>
          <p:cNvSpPr txBox="1"/>
          <p:nvPr/>
        </p:nvSpPr>
        <p:spPr>
          <a:xfrm>
            <a:off x="2444261" y="2488450"/>
            <a:ext cx="1871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设置边缘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border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3103E4-2291-467C-89A4-7F738CA4CDED}"/>
              </a:ext>
            </a:extLst>
          </p:cNvPr>
          <p:cNvSpPr txBox="1"/>
          <p:nvPr/>
        </p:nvSpPr>
        <p:spPr>
          <a:xfrm>
            <a:off x="2444261" y="276581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设置最大文字大小：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72AD47-79A1-4B23-9B6F-C6F0CAD2455C}"/>
              </a:ext>
            </a:extLst>
          </p:cNvPr>
          <p:cNvSpPr txBox="1"/>
          <p:nvPr/>
        </p:nvSpPr>
        <p:spPr>
          <a:xfrm>
            <a:off x="1631538" y="3001571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设置没有笼罩图情况下 的长宽：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19BA1-A578-4535-ABD7-851B39BB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55" y="2504779"/>
            <a:ext cx="2784255" cy="7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3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D4B5D-B0F9-485B-84DB-E141C5FF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05089"/>
            <a:ext cx="5477242" cy="25333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ADD8F5-A278-49C8-ABFB-E4E80A443EEB}"/>
              </a:ext>
            </a:extLst>
          </p:cNvPr>
          <p:cNvSpPr txBox="1"/>
          <p:nvPr/>
        </p:nvSpPr>
        <p:spPr>
          <a:xfrm>
            <a:off x="6393215" y="1305089"/>
            <a:ext cx="234227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爬取数据中获得的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data.xlsx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，在导入的时候跳过所有有省份的词条，将余下的信息放入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frequencyIn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AFEB1D0-AD41-44FD-B626-2591658C7FCC}"/>
              </a:ext>
            </a:extLst>
          </p:cNvPr>
          <p:cNvCxnSpPr>
            <a:cxnSpLocks/>
          </p:cNvCxnSpPr>
          <p:nvPr/>
        </p:nvCxnSpPr>
        <p:spPr>
          <a:xfrm flipH="1">
            <a:off x="3494588" y="2765514"/>
            <a:ext cx="2898627" cy="39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20F324A-AAD1-4050-908B-D503F99B002A}"/>
              </a:ext>
            </a:extLst>
          </p:cNvPr>
          <p:cNvSpPr txBox="1"/>
          <p:nvPr/>
        </p:nvSpPr>
        <p:spPr>
          <a:xfrm>
            <a:off x="393895" y="4016326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的原因为</a:t>
            </a:r>
            <a:r>
              <a:rPr lang="en-US" altLang="zh-CN" dirty="0" err="1"/>
              <a:t>wordcloud</a:t>
            </a:r>
            <a:r>
              <a:rPr lang="zh-CN" altLang="en-US" dirty="0"/>
              <a:t>函数的概率输入要求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4E7F40E-DED1-4ED6-AEE6-7705E124EC2C}"/>
              </a:ext>
            </a:extLst>
          </p:cNvPr>
          <p:cNvCxnSpPr>
            <a:cxnSpLocks/>
          </p:cNvCxnSpPr>
          <p:nvPr/>
        </p:nvCxnSpPr>
        <p:spPr>
          <a:xfrm flipV="1">
            <a:off x="984738" y="3334044"/>
            <a:ext cx="2855742" cy="73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7E79B-C223-4BB0-A503-ADB5ADB6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668413"/>
            <a:ext cx="5286375" cy="1609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F70A58-E924-4AA5-9E36-0912506B38E5}"/>
              </a:ext>
            </a:extLst>
          </p:cNvPr>
          <p:cNvSpPr txBox="1"/>
          <p:nvPr/>
        </p:nvSpPr>
        <p:spPr>
          <a:xfrm>
            <a:off x="829994" y="1252025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国际方面：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7FB66-7220-4429-8B44-32EDC4C338C5}"/>
              </a:ext>
            </a:extLst>
          </p:cNvPr>
          <p:cNvSpPr txBox="1"/>
          <p:nvPr/>
        </p:nvSpPr>
        <p:spPr>
          <a:xfrm>
            <a:off x="1280160" y="3453618"/>
            <a:ext cx="512767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对中国数据进行加总，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将上一步爬取的中国数据整合成为类似世界中其他国家的形式</a:t>
            </a:r>
          </a:p>
        </p:txBody>
      </p:sp>
    </p:spTree>
    <p:extLst>
      <p:ext uri="{BB962C8B-B14F-4D97-AF65-F5344CB8AC3E}">
        <p14:creationId xmlns:p14="http://schemas.microsoft.com/office/powerpoint/2010/main" val="364510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60A5F4-E163-4731-AD18-A3F69BBF6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89"/>
          <a:stretch/>
        </p:blipFill>
        <p:spPr>
          <a:xfrm>
            <a:off x="713225" y="1234785"/>
            <a:ext cx="6444249" cy="2289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E5CF8E-B231-4225-9E31-A21EBCFCC715}"/>
              </a:ext>
            </a:extLst>
          </p:cNvPr>
          <p:cNvSpPr txBox="1"/>
          <p:nvPr/>
        </p:nvSpPr>
        <p:spPr>
          <a:xfrm>
            <a:off x="739869" y="4125800"/>
            <a:ext cx="639096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由于不同洲的数据被保存在不同的工作簿中，因此需要先对工作表进行遍历，在此基础上遍历其中的所有国家信息</a:t>
            </a:r>
          </a:p>
        </p:txBody>
      </p:sp>
    </p:spTree>
    <p:extLst>
      <p:ext uri="{BB962C8B-B14F-4D97-AF65-F5344CB8AC3E}">
        <p14:creationId xmlns:p14="http://schemas.microsoft.com/office/powerpoint/2010/main" val="124617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14D8C-DD21-4C23-8B8F-7062132C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3" y="1621155"/>
            <a:ext cx="7791450" cy="438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1A1272-6680-486B-836B-08262EE83CA6}"/>
              </a:ext>
            </a:extLst>
          </p:cNvPr>
          <p:cNvSpPr txBox="1"/>
          <p:nvPr/>
        </p:nvSpPr>
        <p:spPr>
          <a:xfrm>
            <a:off x="1477107" y="2411617"/>
            <a:ext cx="3931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最后，调用</a:t>
            </a:r>
            <a:r>
              <a:rPr lang="en-US" altLang="zh-CN" dirty="0" err="1"/>
              <a:t>generate_pic</a:t>
            </a:r>
            <a:r>
              <a:rPr lang="zh-CN" altLang="en-US" dirty="0"/>
              <a:t>方法实现词云展示。</a:t>
            </a:r>
          </a:p>
        </p:txBody>
      </p:sp>
    </p:spTree>
    <p:extLst>
      <p:ext uri="{BB962C8B-B14F-4D97-AF65-F5344CB8AC3E}">
        <p14:creationId xmlns:p14="http://schemas.microsoft.com/office/powerpoint/2010/main" val="130539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生成词云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CE163-8090-4235-BD46-7BA4D251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4" y="2067951"/>
            <a:ext cx="4189045" cy="2356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C587CD-BDE2-41CE-A21F-AE41E34C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2067951"/>
            <a:ext cx="4189045" cy="2356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B7948D-C456-4C7B-87F9-BF2C76D0A5E5}"/>
              </a:ext>
            </a:extLst>
          </p:cNvPr>
          <p:cNvSpPr txBox="1"/>
          <p:nvPr/>
        </p:nvSpPr>
        <p:spPr>
          <a:xfrm>
            <a:off x="713225" y="1388937"/>
            <a:ext cx="351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运行得到结果：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B02231-F2AC-41C3-8889-13A6FAF548AA}"/>
              </a:ext>
            </a:extLst>
          </p:cNvPr>
          <p:cNvSpPr txBox="1"/>
          <p:nvPr/>
        </p:nvSpPr>
        <p:spPr>
          <a:xfrm>
            <a:off x="1533378" y="4473526"/>
            <a:ext cx="189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世界疫情词云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FC27F6-518B-4CCC-AF6D-87EA85D6155F}"/>
              </a:ext>
            </a:extLst>
          </p:cNvPr>
          <p:cNvSpPr txBox="1"/>
          <p:nvPr/>
        </p:nvSpPr>
        <p:spPr>
          <a:xfrm>
            <a:off x="5718517" y="4472037"/>
            <a:ext cx="189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国内疫情</a:t>
            </a:r>
            <a:r>
              <a:rPr lang="zh-CN" altLang="en-US" dirty="0"/>
              <a:t>词云</a:t>
            </a:r>
            <a:r>
              <a:rPr lang="en-US" altLang="zh-CN" dirty="0"/>
              <a:t>.</a:t>
            </a:r>
            <a:r>
              <a:rPr lang="en-US" altLang="zh-CN" dirty="0" err="1"/>
              <a:t>png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31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1" flipH="1">
            <a:off x="5769127" y="1341600"/>
            <a:ext cx="2012953" cy="24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474;p39">
            <a:extLst>
              <a:ext uri="{FF2B5EF4-FFF2-40B4-BE49-F238E27FC236}">
                <a16:creationId xmlns:a16="http://schemas.microsoft.com/office/drawing/2014/main" id="{8DAB0153-31D6-4F70-A841-B93BDD3F5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9525" y="1876797"/>
            <a:ext cx="3062700" cy="17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疫情地图</a:t>
            </a:r>
            <a:endParaRPr dirty="0"/>
          </a:p>
        </p:txBody>
      </p:sp>
      <p:sp>
        <p:nvSpPr>
          <p:cNvPr id="27" name="Google Shape;475;p39">
            <a:extLst>
              <a:ext uri="{FF2B5EF4-FFF2-40B4-BE49-F238E27FC236}">
                <a16:creationId xmlns:a16="http://schemas.microsoft.com/office/drawing/2014/main" id="{F6F97BC4-FF26-4DFA-AEFE-2CD9DD0EFD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49525" y="920700"/>
            <a:ext cx="30627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>
            <a:spLocks noGrp="1"/>
          </p:cNvSpPr>
          <p:nvPr>
            <p:ph type="title"/>
          </p:nvPr>
        </p:nvSpPr>
        <p:spPr>
          <a:xfrm>
            <a:off x="1367235" y="20146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2.1 </a:t>
            </a:r>
            <a:r>
              <a:rPr lang="zh-CN" altLang="en-US" dirty="0"/>
              <a:t>数据分析</a:t>
            </a:r>
            <a:endParaRPr dirty="0"/>
          </a:p>
        </p:txBody>
      </p:sp>
      <p:sp>
        <p:nvSpPr>
          <p:cNvPr id="498" name="Google Shape;498;p42"/>
          <p:cNvSpPr txBox="1">
            <a:spLocks noGrp="1"/>
          </p:cNvSpPr>
          <p:nvPr>
            <p:ph type="title" idx="2"/>
          </p:nvPr>
        </p:nvSpPr>
        <p:spPr>
          <a:xfrm>
            <a:off x="4873235" y="20146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2.2 </a:t>
            </a:r>
            <a:r>
              <a:rPr lang="zh-CN" altLang="en-US" dirty="0"/>
              <a:t>实现疫情地图</a:t>
            </a:r>
            <a:endParaRPr dirty="0"/>
          </a:p>
        </p:txBody>
      </p:sp>
      <p:sp>
        <p:nvSpPr>
          <p:cNvPr id="499" name="Google Shape;499;p42"/>
          <p:cNvSpPr txBox="1">
            <a:spLocks noGrp="1"/>
          </p:cNvSpPr>
          <p:nvPr>
            <p:ph type="subTitle" idx="1"/>
          </p:nvPr>
        </p:nvSpPr>
        <p:spPr>
          <a:xfrm>
            <a:off x="4873235" y="24494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/>
              <a:t>对</a:t>
            </a:r>
            <a:r>
              <a:rPr lang="en-US" altLang="zh-CN" dirty="0"/>
              <a:t>json</a:t>
            </a:r>
            <a:r>
              <a:rPr lang="zh-CN" altLang="en-US" dirty="0"/>
              <a:t>文件进行读取，并且通过</a:t>
            </a:r>
            <a:r>
              <a:rPr lang="en-US" altLang="zh-CN" dirty="0" err="1"/>
              <a:t>pyecharts</a:t>
            </a:r>
            <a:r>
              <a:rPr lang="zh-CN" altLang="en-US" dirty="0"/>
              <a:t>框架微调程序以及呈现结果</a:t>
            </a:r>
          </a:p>
        </p:txBody>
      </p:sp>
      <p:sp>
        <p:nvSpPr>
          <p:cNvPr id="500" name="Google Shape;500;p42"/>
          <p:cNvSpPr txBox="1">
            <a:spLocks noGrp="1"/>
          </p:cNvSpPr>
          <p:nvPr>
            <p:ph type="subTitle" idx="3"/>
          </p:nvPr>
        </p:nvSpPr>
        <p:spPr>
          <a:xfrm>
            <a:off x="1367235" y="24494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dirty="0"/>
              <a:t>通过打开一个</a:t>
            </a:r>
            <a:r>
              <a:rPr lang="en-US" altLang="zh-CN" dirty="0"/>
              <a:t>csv</a:t>
            </a:r>
            <a:r>
              <a:rPr lang="zh-CN" altLang="en-US" dirty="0"/>
              <a:t>文件，读取其中的所有省份并且放入</a:t>
            </a:r>
            <a:r>
              <a:rPr lang="en-US" altLang="zh-CN" dirty="0" err="1"/>
              <a:t>Province_State</a:t>
            </a:r>
            <a:r>
              <a:rPr lang="zh-CN" altLang="en-US" dirty="0"/>
              <a:t>列表；逐步打开对应文件夹中的所有文件，并且生成符合</a:t>
            </a:r>
            <a:r>
              <a:rPr lang="en-US" altLang="zh-CN" dirty="0" err="1"/>
              <a:t>pyechart</a:t>
            </a:r>
            <a:r>
              <a:rPr lang="zh-CN" altLang="en-US" dirty="0"/>
              <a:t>框架所需求的数据结构格式，然后保存在</a:t>
            </a:r>
            <a:r>
              <a:rPr lang="en-US" altLang="zh-CN" dirty="0"/>
              <a:t>json</a:t>
            </a:r>
            <a:r>
              <a:rPr lang="zh-CN" altLang="en-US" dirty="0"/>
              <a:t>文件中</a:t>
            </a:r>
          </a:p>
          <a:p>
            <a:pPr marL="0" indent="0"/>
            <a:endParaRPr lang="zh-CN" altLang="en-US" dirty="0"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疫情地图</a:t>
            </a:r>
            <a:endParaRPr dirty="0"/>
          </a:p>
        </p:txBody>
      </p:sp>
      <p:sp>
        <p:nvSpPr>
          <p:cNvPr id="512" name="Google Shape;512;p42"/>
          <p:cNvSpPr/>
          <p:nvPr/>
        </p:nvSpPr>
        <p:spPr>
          <a:xfrm>
            <a:off x="5725160" y="36184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2219763" y="10176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6760438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8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1">
            <a:off x="147475" y="104700"/>
            <a:ext cx="1671110" cy="20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1830179" y="2315553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疫情词云</a:t>
            </a:r>
            <a:endParaRPr dirty="0"/>
          </a:p>
        </p:txBody>
      </p:sp>
      <p:sp>
        <p:nvSpPr>
          <p:cNvPr id="435" name="Google Shape;435;p36"/>
          <p:cNvSpPr txBox="1">
            <a:spLocks noGrp="1"/>
          </p:cNvSpPr>
          <p:nvPr>
            <p:ph type="title" idx="2"/>
          </p:nvPr>
        </p:nvSpPr>
        <p:spPr>
          <a:xfrm>
            <a:off x="5275348" y="2316900"/>
            <a:ext cx="22890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疫情地图</a:t>
            </a:r>
            <a:endParaRPr dirty="0"/>
          </a:p>
        </p:txBody>
      </p:sp>
      <p:sp>
        <p:nvSpPr>
          <p:cNvPr id="445" name="Google Shape;445;p36"/>
          <p:cNvSpPr txBox="1">
            <a:spLocks noGrp="1"/>
          </p:cNvSpPr>
          <p:nvPr>
            <p:ph type="title" idx="15"/>
          </p:nvPr>
        </p:nvSpPr>
        <p:spPr>
          <a:xfrm>
            <a:off x="2542604" y="1856219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7" name="Google Shape;447;p36"/>
          <p:cNvSpPr txBox="1">
            <a:spLocks noGrp="1"/>
          </p:cNvSpPr>
          <p:nvPr>
            <p:ph type="title" idx="17"/>
          </p:nvPr>
        </p:nvSpPr>
        <p:spPr>
          <a:xfrm>
            <a:off x="6055011" y="1869300"/>
            <a:ext cx="7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>
              <a:solidFill>
                <a:srgbClr val="A0524E"/>
              </a:solidFill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1415788" y="4064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数据分析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0C828-C0F7-4A41-B0DE-72F1407B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3" y="2320949"/>
            <a:ext cx="7524750" cy="1514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D82922-CC6E-481F-B06A-08634F930AE1}"/>
              </a:ext>
            </a:extLst>
          </p:cNvPr>
          <p:cNvSpPr txBox="1"/>
          <p:nvPr/>
        </p:nvSpPr>
        <p:spPr>
          <a:xfrm>
            <a:off x="1353965" y="20131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DD13E5-63F1-4F6D-8D72-3720AE1BF0D1}"/>
              </a:ext>
            </a:extLst>
          </p:cNvPr>
          <p:cNvSpPr txBox="1"/>
          <p:nvPr/>
        </p:nvSpPr>
        <p:spPr>
          <a:xfrm>
            <a:off x="4062756" y="1494179"/>
            <a:ext cx="2309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随机读取一个文件，并且从中读取出对应的由各州名称组成的列表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024B81-6570-4DB5-9504-A31B0A05E6A1}"/>
              </a:ext>
            </a:extLst>
          </p:cNvPr>
          <p:cNvCxnSpPr/>
          <p:nvPr/>
        </p:nvCxnSpPr>
        <p:spPr>
          <a:xfrm>
            <a:off x="5419529" y="2232843"/>
            <a:ext cx="1667021" cy="63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479F375-C36C-4E1F-87B7-B23426A2C272}"/>
              </a:ext>
            </a:extLst>
          </p:cNvPr>
          <p:cNvSpPr txBox="1"/>
          <p:nvPr/>
        </p:nvSpPr>
        <p:spPr>
          <a:xfrm>
            <a:off x="1005840" y="1357532"/>
            <a:ext cx="351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getProvinceName.py</a:t>
            </a:r>
            <a:r>
              <a:rPr lang="zh-CN" altLang="en-US" dirty="0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288783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数据分析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6B5FC2-D9B7-4F27-9789-8E556917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673102"/>
            <a:ext cx="5724525" cy="1304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AC715-9DD4-4CE5-A6F7-E8F9FD9ED44C}"/>
              </a:ext>
            </a:extLst>
          </p:cNvPr>
          <p:cNvSpPr txBox="1"/>
          <p:nvPr/>
        </p:nvSpPr>
        <p:spPr>
          <a:xfrm>
            <a:off x="1005840" y="1280160"/>
            <a:ext cx="3341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初始化一个新列表把所有的州放进去</a:t>
            </a:r>
          </a:p>
        </p:txBody>
      </p:sp>
    </p:spTree>
    <p:extLst>
      <p:ext uri="{BB962C8B-B14F-4D97-AF65-F5344CB8AC3E}">
        <p14:creationId xmlns:p14="http://schemas.microsoft.com/office/powerpoint/2010/main" val="385929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数据分析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474498-CE7D-4487-A918-D5BF932CB5CC}"/>
              </a:ext>
            </a:extLst>
          </p:cNvPr>
          <p:cNvSpPr txBox="1"/>
          <p:nvPr/>
        </p:nvSpPr>
        <p:spPr>
          <a:xfrm>
            <a:off x="5197255" y="1049690"/>
            <a:ext cx="2715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导包，并且导入</a:t>
            </a:r>
            <a:r>
              <a:rPr lang="en-US" altLang="zh-CN" dirty="0"/>
              <a:t>2.1</a:t>
            </a:r>
            <a:r>
              <a:rPr lang="zh-CN" altLang="en-US" dirty="0"/>
              <a:t>中获取省份的</a:t>
            </a:r>
            <a:r>
              <a:rPr lang="en-US" altLang="zh-CN" dirty="0"/>
              <a:t>getProvinceName.py</a:t>
            </a:r>
            <a:r>
              <a:rPr lang="zh-CN" altLang="en-US" dirty="0"/>
              <a:t>文件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112CD1-CAE3-4413-A7A8-16630FAE57E1}"/>
              </a:ext>
            </a:extLst>
          </p:cNvPr>
          <p:cNvSpPr txBox="1"/>
          <p:nvPr/>
        </p:nvSpPr>
        <p:spPr>
          <a:xfrm>
            <a:off x="713225" y="1237957"/>
            <a:ext cx="360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GetDataFromCSVTODataStructure.py</a:t>
            </a:r>
            <a:r>
              <a:rPr lang="zh-CN" altLang="en-US" dirty="0"/>
              <a:t>文件中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DA5F4B-15A9-413C-BD29-4DFABD3B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51" y="1698210"/>
            <a:ext cx="7697274" cy="2133898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9EACB39-BF5E-40E6-9A4E-083A6EA30800}"/>
              </a:ext>
            </a:extLst>
          </p:cNvPr>
          <p:cNvCxnSpPr/>
          <p:nvPr/>
        </p:nvCxnSpPr>
        <p:spPr>
          <a:xfrm flipV="1">
            <a:off x="2695575" y="1476375"/>
            <a:ext cx="2943225" cy="73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4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数据分析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07344E-7DB8-479E-906A-A89A6A9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4" y="1099602"/>
            <a:ext cx="5611798" cy="38408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721784-4F51-4DA7-BA8F-1E36884B1799}"/>
              </a:ext>
            </a:extLst>
          </p:cNvPr>
          <p:cNvSpPr txBox="1"/>
          <p:nvPr/>
        </p:nvSpPr>
        <p:spPr>
          <a:xfrm>
            <a:off x="6900203" y="4058529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出来</a:t>
            </a:r>
            <a:r>
              <a:rPr lang="en-US" altLang="zh-CN" dirty="0"/>
              <a:t>json</a:t>
            </a:r>
            <a:r>
              <a:rPr lang="zh-CN" altLang="en-US" dirty="0"/>
              <a:t>文件，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C08DC0-93E4-40E5-BE2A-CFD81B0E6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4" t="920"/>
          <a:stretch/>
        </p:blipFill>
        <p:spPr>
          <a:xfrm>
            <a:off x="3699803" y="4501662"/>
            <a:ext cx="5096127" cy="37193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70E010-DAA3-4F09-9C46-6E0866527CBD}"/>
              </a:ext>
            </a:extLst>
          </p:cNvPr>
          <p:cNvCxnSpPr>
            <a:cxnSpLocks/>
          </p:cNvCxnSpPr>
          <p:nvPr/>
        </p:nvCxnSpPr>
        <p:spPr>
          <a:xfrm flipV="1">
            <a:off x="2236763" y="4579034"/>
            <a:ext cx="1519311" cy="8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07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实现疫情地图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44567-F533-41EF-A2FE-BD2E22F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2268855"/>
            <a:ext cx="7124700" cy="1981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C40544-2AEA-469C-B5F1-55F28799C0B9}"/>
              </a:ext>
            </a:extLst>
          </p:cNvPr>
          <p:cNvSpPr txBox="1"/>
          <p:nvPr/>
        </p:nvSpPr>
        <p:spPr>
          <a:xfrm>
            <a:off x="891540" y="196107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0A5077-6C00-403A-BC99-DFF1FA8DB3AC}"/>
              </a:ext>
            </a:extLst>
          </p:cNvPr>
          <p:cNvSpPr txBox="1"/>
          <p:nvPr/>
        </p:nvSpPr>
        <p:spPr>
          <a:xfrm flipH="1">
            <a:off x="902969" y="1219200"/>
            <a:ext cx="226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DrawUsaMap.py</a:t>
            </a:r>
            <a:r>
              <a:rPr lang="zh-CN" altLang="en-US" dirty="0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85217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实现疫情地图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AA1E0F-1235-402C-AC53-066A4D29FF5F}"/>
              </a:ext>
            </a:extLst>
          </p:cNvPr>
          <p:cNvSpPr txBox="1"/>
          <p:nvPr/>
        </p:nvSpPr>
        <p:spPr>
          <a:xfrm>
            <a:off x="6486392" y="1223889"/>
            <a:ext cx="181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打开前面生成的</a:t>
            </a:r>
            <a:r>
              <a:rPr lang="en-US" altLang="zh-CN" dirty="0" err="1"/>
              <a:t>Data.json</a:t>
            </a:r>
            <a:r>
              <a:rPr lang="zh-CN" altLang="en-US" dirty="0"/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B6B99-6F39-4622-8B5C-CCCBFEE4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4" y="981904"/>
            <a:ext cx="4677428" cy="381053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F9FC986-CEAF-4AA8-A443-13CA60EF4837}"/>
              </a:ext>
            </a:extLst>
          </p:cNvPr>
          <p:cNvCxnSpPr/>
          <p:nvPr/>
        </p:nvCxnSpPr>
        <p:spPr>
          <a:xfrm>
            <a:off x="2496990" y="1140840"/>
            <a:ext cx="4149969" cy="34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6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实现疫情地图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278F4-4445-4608-A0F4-E85EEC4EF4E9}"/>
              </a:ext>
            </a:extLst>
          </p:cNvPr>
          <p:cNvSpPr txBox="1"/>
          <p:nvPr/>
        </p:nvSpPr>
        <p:spPr>
          <a:xfrm>
            <a:off x="4172177" y="4049577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从</a:t>
            </a:r>
            <a:r>
              <a:rPr lang="en-US" altLang="zh-CN" dirty="0">
                <a:solidFill>
                  <a:schemeClr val="accent5"/>
                </a:solidFill>
              </a:rPr>
              <a:t>json</a:t>
            </a:r>
            <a:r>
              <a:rPr lang="zh-CN" altLang="en-US" dirty="0">
                <a:solidFill>
                  <a:schemeClr val="accent5"/>
                </a:solidFill>
              </a:rPr>
              <a:t>中得到数据结构中解析出的特定月份的数据，然后以</a:t>
            </a:r>
            <a:r>
              <a:rPr lang="en-US" altLang="zh-CN" dirty="0">
                <a:solidFill>
                  <a:schemeClr val="accent5"/>
                </a:solidFill>
              </a:rPr>
              <a:t>value</a:t>
            </a:r>
            <a:r>
              <a:rPr lang="zh-CN" altLang="en-US" dirty="0">
                <a:solidFill>
                  <a:schemeClr val="accent5"/>
                </a:solidFill>
              </a:rPr>
              <a:t>形式呈现出来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1BB0D0-6D4F-4CCC-B83C-AE73F230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242827"/>
            <a:ext cx="7421011" cy="265784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CD0C210-BD10-463C-8B1A-B2BAA6B874CA}"/>
              </a:ext>
            </a:extLst>
          </p:cNvPr>
          <p:cNvCxnSpPr/>
          <p:nvPr/>
        </p:nvCxnSpPr>
        <p:spPr>
          <a:xfrm>
            <a:off x="5394960" y="2025748"/>
            <a:ext cx="239151" cy="202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实现疫情地图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2E1AA5-258D-4043-984C-7249CA7018F8}"/>
              </a:ext>
            </a:extLst>
          </p:cNvPr>
          <p:cNvSpPr txBox="1"/>
          <p:nvPr/>
        </p:nvSpPr>
        <p:spPr>
          <a:xfrm>
            <a:off x="1280160" y="1371600"/>
            <a:ext cx="220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读取整个文件的最大值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3FE08A-20C4-48DB-BC1D-3B73BA9C2C15}"/>
              </a:ext>
            </a:extLst>
          </p:cNvPr>
          <p:cNvSpPr txBox="1"/>
          <p:nvPr/>
        </p:nvSpPr>
        <p:spPr>
          <a:xfrm>
            <a:off x="1280160" y="2769419"/>
            <a:ext cx="447675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</a:t>
            </a:r>
            <a:r>
              <a:rPr lang="en-US" altLang="zh-CN" dirty="0" err="1"/>
              <a:t>map_data</a:t>
            </a:r>
            <a:r>
              <a:rPr lang="zh-CN" altLang="en-US" dirty="0"/>
              <a:t>进行一个排列，使结果能在图中呈现一定的排序</a:t>
            </a:r>
            <a:r>
              <a:rPr lang="en-US" altLang="zh-CN" dirty="0"/>
              <a:t>,</a:t>
            </a:r>
            <a:r>
              <a:rPr lang="zh-CN" altLang="en-US" dirty="0"/>
              <a:t> 数据不至于遮挡到地图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443018-A30B-47B6-8731-46AA7E2E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900503"/>
            <a:ext cx="403916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5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实现疫情地图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73F57-10AB-4A6B-95B9-8DC9C8B9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49" y="1633098"/>
            <a:ext cx="2228850" cy="333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0AA268-E969-4F94-A4BE-9E508814B845}"/>
              </a:ext>
            </a:extLst>
          </p:cNvPr>
          <p:cNvSpPr txBox="1"/>
          <p:nvPr/>
        </p:nvSpPr>
        <p:spPr>
          <a:xfrm>
            <a:off x="615022" y="1271443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运行得到一个</a:t>
            </a:r>
            <a:r>
              <a:rPr lang="en-US" altLang="zh-CN" dirty="0"/>
              <a:t>html</a:t>
            </a:r>
            <a:r>
              <a:rPr lang="zh-CN" altLang="en-US" dirty="0"/>
              <a:t>文件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13BE2E-F4AA-4699-A255-ED940DDB8E0F}"/>
              </a:ext>
            </a:extLst>
          </p:cNvPr>
          <p:cNvSpPr txBox="1"/>
          <p:nvPr/>
        </p:nvSpPr>
        <p:spPr>
          <a:xfrm>
            <a:off x="4831812" y="1256101"/>
            <a:ext cx="289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以一月份的疫情人数变动为例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CE287D-2FD4-45DC-BA6E-E8471F9C53C4}"/>
              </a:ext>
            </a:extLst>
          </p:cNvPr>
          <p:cNvSpPr txBox="1"/>
          <p:nvPr/>
        </p:nvSpPr>
        <p:spPr>
          <a:xfrm>
            <a:off x="393749" y="2287981"/>
            <a:ext cx="196215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注：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数据集中没有出现</a:t>
            </a:r>
            <a:r>
              <a:rPr lang="en-US" altLang="zh-CN" dirty="0"/>
              <a:t>Wyoming</a:t>
            </a:r>
            <a:r>
              <a:rPr lang="zh-CN" altLang="en-US" dirty="0"/>
              <a:t>洲的数据，因此地图中无法呈现</a:t>
            </a:r>
            <a:r>
              <a:rPr lang="en-US" altLang="zh-CN" dirty="0"/>
              <a:t>2.</a:t>
            </a:r>
            <a:r>
              <a:rPr lang="zh-CN" altLang="en-US" dirty="0"/>
              <a:t>下载数据的日期为</a:t>
            </a:r>
            <a:r>
              <a:rPr lang="en-US" altLang="zh-CN" dirty="0"/>
              <a:t>12-8</a:t>
            </a:r>
            <a:r>
              <a:rPr lang="zh-CN" altLang="en-US" dirty="0"/>
              <a:t>，因此最后一个月的数据不齐全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9C5C50-660D-4D6D-B9ED-628AA4D0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38" y="1592378"/>
            <a:ext cx="6326953" cy="3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7"/>
          <p:cNvPicPr preferRelativeResize="0"/>
          <p:nvPr/>
        </p:nvPicPr>
        <p:blipFill rotWithShape="1">
          <a:blip r:embed="rId3">
            <a:alphaModFix/>
          </a:blip>
          <a:srcRect l="13417" t="10444" r="14448" b="11080"/>
          <a:stretch/>
        </p:blipFill>
        <p:spPr>
          <a:xfrm rot="900001">
            <a:off x="7185212" y="2781679"/>
            <a:ext cx="1555975" cy="20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 flipH="1">
            <a:off x="-6219" y="2567421"/>
            <a:ext cx="2138944" cy="261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47;p68">
            <a:extLst>
              <a:ext uri="{FF2B5EF4-FFF2-40B4-BE49-F238E27FC236}">
                <a16:creationId xmlns:a16="http://schemas.microsoft.com/office/drawing/2014/main" id="{49E0F686-B551-4299-B06F-885D25AEB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1296" y="1752710"/>
            <a:ext cx="42948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>
            <a:spLocks noGrp="1"/>
          </p:cNvSpPr>
          <p:nvPr>
            <p:ph type="title"/>
          </p:nvPr>
        </p:nvSpPr>
        <p:spPr>
          <a:xfrm>
            <a:off x="1249525" y="1876797"/>
            <a:ext cx="3062700" cy="17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疫情词云</a:t>
            </a:r>
            <a:endParaRPr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title" idx="2"/>
          </p:nvPr>
        </p:nvSpPr>
        <p:spPr>
          <a:xfrm>
            <a:off x="1249525" y="920700"/>
            <a:ext cx="30627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7" name="Google Shape;477;p39"/>
          <p:cNvSpPr/>
          <p:nvPr/>
        </p:nvSpPr>
        <p:spPr>
          <a:xfrm>
            <a:off x="3829225" y="1211735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39"/>
          <p:cNvPicPr preferRelativeResize="0"/>
          <p:nvPr/>
        </p:nvPicPr>
        <p:blipFill rotWithShape="1">
          <a:blip r:embed="rId3">
            <a:alphaModFix/>
          </a:blip>
          <a:srcRect l="9239" t="9123" r="10134" b="9123"/>
          <a:stretch/>
        </p:blipFill>
        <p:spPr>
          <a:xfrm>
            <a:off x="5248700" y="1565413"/>
            <a:ext cx="2495175" cy="201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5DBD100E-5298-4489-8F36-B17C6BB80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915150" y="1003925"/>
            <a:ext cx="7313700" cy="23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</a:t>
            </a:r>
            <a:r>
              <a:rPr lang="zh-CN" altLang="en-US" dirty="0"/>
              <a:t>结束</a:t>
            </a:r>
            <a:endParaRPr dirty="0"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1"/>
          </p:nvPr>
        </p:nvSpPr>
        <p:spPr>
          <a:xfrm>
            <a:off x="1879950" y="3339175"/>
            <a:ext cx="53841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pic>
        <p:nvPicPr>
          <p:cNvPr id="521" name="Google Shape;5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0231" y="2989280"/>
            <a:ext cx="2102820" cy="182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951" y="2989280"/>
            <a:ext cx="2102820" cy="182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>
            <a:spLocks noGrp="1"/>
          </p:cNvSpPr>
          <p:nvPr>
            <p:ph type="title"/>
          </p:nvPr>
        </p:nvSpPr>
        <p:spPr>
          <a:xfrm>
            <a:off x="1339100" y="24718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</a:t>
            </a:r>
            <a:r>
              <a:rPr lang="zh-CN" altLang="en-US" dirty="0"/>
              <a:t>爬取数据</a:t>
            </a:r>
            <a:endParaRPr dirty="0"/>
          </a:p>
        </p:txBody>
      </p:sp>
      <p:sp>
        <p:nvSpPr>
          <p:cNvPr id="498" name="Google Shape;498;p42"/>
          <p:cNvSpPr txBox="1">
            <a:spLocks noGrp="1"/>
          </p:cNvSpPr>
          <p:nvPr>
            <p:ph type="title" idx="2"/>
          </p:nvPr>
        </p:nvSpPr>
        <p:spPr>
          <a:xfrm>
            <a:off x="4845100" y="2471800"/>
            <a:ext cx="29598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</a:t>
            </a:r>
            <a:r>
              <a:rPr lang="zh-CN" altLang="en-US" dirty="0"/>
              <a:t>生成词云</a:t>
            </a:r>
            <a:endParaRPr dirty="0"/>
          </a:p>
        </p:txBody>
      </p:sp>
      <p:sp>
        <p:nvSpPr>
          <p:cNvPr id="499" name="Google Shape;499;p42"/>
          <p:cNvSpPr txBox="1">
            <a:spLocks noGrp="1"/>
          </p:cNvSpPr>
          <p:nvPr>
            <p:ph type="subTitle" idx="1"/>
          </p:nvPr>
        </p:nvSpPr>
        <p:spPr>
          <a:xfrm>
            <a:off x="4845100" y="29066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对数据文件进行分析，同时生成词云</a:t>
            </a:r>
            <a:endParaRPr dirty="0"/>
          </a:p>
        </p:txBody>
      </p:sp>
      <p:sp>
        <p:nvSpPr>
          <p:cNvPr id="500" name="Google Shape;500;p42"/>
          <p:cNvSpPr txBox="1">
            <a:spLocks noGrp="1"/>
          </p:cNvSpPr>
          <p:nvPr>
            <p:ph type="subTitle" idx="3"/>
          </p:nvPr>
        </p:nvSpPr>
        <p:spPr>
          <a:xfrm>
            <a:off x="1339100" y="2906675"/>
            <a:ext cx="2959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dirty="0"/>
              <a:t>从网上爬取数据，并且对其进行基础处理，最终将网页上的数据整理并且分类放置到</a:t>
            </a:r>
            <a:r>
              <a:rPr lang="en-US" altLang="zh-CN" dirty="0"/>
              <a:t>xlsx</a:t>
            </a:r>
            <a:r>
              <a:rPr lang="zh-CN" altLang="en-US" dirty="0"/>
              <a:t>中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42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疫情词云</a:t>
            </a:r>
            <a:endParaRPr dirty="0"/>
          </a:p>
        </p:txBody>
      </p:sp>
      <p:sp>
        <p:nvSpPr>
          <p:cNvPr id="512" name="Google Shape;512;p42"/>
          <p:cNvSpPr/>
          <p:nvPr/>
        </p:nvSpPr>
        <p:spPr>
          <a:xfrm>
            <a:off x="5697025" y="40756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2219763" y="10176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6760438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爬取数据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1863C4-9473-46DF-829F-3E62C9F6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6" y="1485461"/>
            <a:ext cx="4657725" cy="13144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CC2EAB1-C2E0-43C6-ACE0-3E9F12FB6DA5}"/>
              </a:ext>
            </a:extLst>
          </p:cNvPr>
          <p:cNvSpPr txBox="1"/>
          <p:nvPr/>
        </p:nvSpPr>
        <p:spPr>
          <a:xfrm>
            <a:off x="499330" y="1183158"/>
            <a:ext cx="218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导包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C530A8-5B29-4792-A767-776563FA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0" y="3162017"/>
            <a:ext cx="7896225" cy="5334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F563010-1B93-4E9E-BA35-B3190ACA90C4}"/>
              </a:ext>
            </a:extLst>
          </p:cNvPr>
          <p:cNvSpPr txBox="1"/>
          <p:nvPr/>
        </p:nvSpPr>
        <p:spPr>
          <a:xfrm>
            <a:off x="666039" y="3776169"/>
            <a:ext cx="3781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request.get</a:t>
            </a:r>
            <a:r>
              <a:rPr lang="zh-CN" altLang="en-US" dirty="0"/>
              <a:t>方法爬取网页源代码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BEA0E37-7431-469E-A957-AF8670E9A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52" y="1411784"/>
            <a:ext cx="2253795" cy="1453403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F168500-FB30-40D6-BD20-D825B24E875A}"/>
              </a:ext>
            </a:extLst>
          </p:cNvPr>
          <p:cNvCxnSpPr/>
          <p:nvPr/>
        </p:nvCxnSpPr>
        <p:spPr>
          <a:xfrm flipV="1">
            <a:off x="5964702" y="2708031"/>
            <a:ext cx="499403" cy="45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爬取数据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3BC65-3094-44D4-99BB-8D6CF54B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1394020"/>
            <a:ext cx="7391400" cy="1314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793AC1-5D57-49D8-A559-B7F0F77345B6}"/>
              </a:ext>
            </a:extLst>
          </p:cNvPr>
          <p:cNvSpPr txBox="1"/>
          <p:nvPr/>
        </p:nvSpPr>
        <p:spPr>
          <a:xfrm>
            <a:off x="661181" y="3076044"/>
            <a:ext cx="6600713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通过</a:t>
            </a:r>
            <a:r>
              <a:rPr lang="en-US" altLang="zh-CN" sz="1600" dirty="0" err="1"/>
              <a:t>lxml</a:t>
            </a:r>
            <a:r>
              <a:rPr lang="zh-CN" altLang="en-US" sz="1600" dirty="0"/>
              <a:t>中的</a:t>
            </a:r>
            <a:r>
              <a:rPr lang="en-US" altLang="zh-CN" sz="1600" dirty="0" err="1"/>
              <a:t>xpath</a:t>
            </a:r>
            <a:r>
              <a:rPr lang="zh-CN" altLang="en-US" sz="1600" dirty="0"/>
              <a:t>对于</a:t>
            </a:r>
            <a:r>
              <a:rPr lang="en-US" altLang="zh-CN" sz="1600" dirty="0"/>
              <a:t>html</a:t>
            </a:r>
            <a:r>
              <a:rPr lang="zh-CN" altLang="en-US" sz="1600" dirty="0"/>
              <a:t>文件进行解析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在数据的粗处理中通过</a:t>
            </a:r>
            <a:r>
              <a:rPr lang="en-US" altLang="zh-CN" sz="1600" dirty="0"/>
              <a:t>json</a:t>
            </a:r>
            <a:r>
              <a:rPr lang="zh-CN" altLang="en-US" sz="1600" dirty="0"/>
              <a:t>将</a:t>
            </a:r>
            <a:r>
              <a:rPr lang="en-US" altLang="zh-CN" sz="1600" dirty="0"/>
              <a:t>string</a:t>
            </a:r>
            <a:r>
              <a:rPr lang="zh-CN" altLang="en-US" sz="1600" dirty="0"/>
              <a:t>数据转化为</a:t>
            </a:r>
            <a:r>
              <a:rPr lang="en-US" altLang="zh-CN" sz="1600" dirty="0" err="1"/>
              <a:t>dict</a:t>
            </a:r>
            <a:r>
              <a:rPr lang="zh-CN" altLang="en-US" sz="1600" dirty="0"/>
              <a:t>数据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02155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爬取数据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194E0B-C5A4-443E-AAAB-2DE31CE4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7" y="1176770"/>
            <a:ext cx="7441809" cy="14650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31A351-07D7-401D-B88F-33FB736122EE}"/>
              </a:ext>
            </a:extLst>
          </p:cNvPr>
          <p:cNvSpPr txBox="1"/>
          <p:nvPr/>
        </p:nvSpPr>
        <p:spPr>
          <a:xfrm>
            <a:off x="686276" y="2792705"/>
            <a:ext cx="744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通过</a:t>
            </a:r>
            <a:r>
              <a:rPr lang="en-US" altLang="zh-CN" b="0" i="0" dirty="0" err="1">
                <a:solidFill>
                  <a:srgbClr val="40485B"/>
                </a:solidFill>
                <a:effectLst/>
                <a:latin typeface="-apple-system"/>
              </a:rPr>
              <a:t>openpyxl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 [Excel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模块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] 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导出数据 其中牵涉到在</a:t>
            </a:r>
            <a:r>
              <a:rPr lang="zh-CN" altLang="en-US" dirty="0">
                <a:solidFill>
                  <a:srgbClr val="40485B"/>
                </a:solidFill>
                <a:latin typeface="-apple-system"/>
              </a:rPr>
              <a:t>上一步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中所产生的字典文件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[</a:t>
            </a:r>
            <a:r>
              <a:rPr lang="zh-CN" altLang="en-US" b="0" i="1" dirty="0">
                <a:solidFill>
                  <a:srgbClr val="40485B"/>
                </a:solidFill>
                <a:effectLst/>
                <a:latin typeface="-apple-system"/>
              </a:rPr>
              <a:t>在网站源代码中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12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D792B1B-9CBC-4E6B-8A88-47C0D2CB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爬取数据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1B4F0B-53BB-495B-987A-D62613648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02" b="52831"/>
          <a:stretch/>
        </p:blipFill>
        <p:spPr>
          <a:xfrm>
            <a:off x="572463" y="1247312"/>
            <a:ext cx="7999074" cy="16435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D11C9C-3F0D-4914-A704-946356745A62}"/>
              </a:ext>
            </a:extLst>
          </p:cNvPr>
          <p:cNvSpPr txBox="1"/>
          <p:nvPr/>
        </p:nvSpPr>
        <p:spPr>
          <a:xfrm>
            <a:off x="837028" y="3038622"/>
            <a:ext cx="577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通过遍历列表，得到结果，随后导入工作表</a:t>
            </a:r>
          </a:p>
        </p:txBody>
      </p:sp>
    </p:spTree>
    <p:extLst>
      <p:ext uri="{BB962C8B-B14F-4D97-AF65-F5344CB8AC3E}">
        <p14:creationId xmlns:p14="http://schemas.microsoft.com/office/powerpoint/2010/main" val="87997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/>
          <p:nvPr/>
        </p:nvSpPr>
        <p:spPr>
          <a:xfrm>
            <a:off x="8297713" y="848854"/>
            <a:ext cx="266100" cy="2661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7564350" y="457598"/>
            <a:ext cx="163800" cy="1638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23A2E0-4545-4CF3-9428-029BB63F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爬取数据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D39D4E-9B7E-46B7-B9B7-5EBBEE54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9" y="1776001"/>
            <a:ext cx="8970211" cy="17268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AFBD7B-1A66-4181-903C-3083659FBEA8}"/>
              </a:ext>
            </a:extLst>
          </p:cNvPr>
          <p:cNvSpPr txBox="1"/>
          <p:nvPr/>
        </p:nvSpPr>
        <p:spPr>
          <a:xfrm>
            <a:off x="773722" y="1370970"/>
            <a:ext cx="51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创建新工作表，导入数据，保存工作表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235CC4-DA76-4CC1-A4E7-D76A4806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52" y="4032556"/>
            <a:ext cx="2000250" cy="4572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D4DA644-8776-4B70-A0FA-8E279BB1C9DD}"/>
              </a:ext>
            </a:extLst>
          </p:cNvPr>
          <p:cNvCxnSpPr/>
          <p:nvPr/>
        </p:nvCxnSpPr>
        <p:spPr>
          <a:xfrm>
            <a:off x="851095" y="3502855"/>
            <a:ext cx="1610751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91339"/>
      </p:ext>
    </p:extLst>
  </p:cSld>
  <p:clrMapOvr>
    <a:masterClrMapping/>
  </p:clrMapOvr>
</p:sld>
</file>

<file path=ppt/theme/theme1.xml><?xml version="1.0" encoding="utf-8"?>
<a:theme xmlns:a="http://schemas.openxmlformats.org/drawingml/2006/main" name="Holy Innocents' Day by Slidesgo">
  <a:themeElements>
    <a:clrScheme name="Simple Light">
      <a:dk1>
        <a:srgbClr val="FFFFFF"/>
      </a:dk1>
      <a:lt1>
        <a:srgbClr val="F8CB89"/>
      </a:lt1>
      <a:dk2>
        <a:srgbClr val="FCB967"/>
      </a:dk2>
      <a:lt2>
        <a:srgbClr val="FFFFFF"/>
      </a:lt2>
      <a:accent1>
        <a:srgbClr val="A0524E"/>
      </a:accent1>
      <a:accent2>
        <a:srgbClr val="8A211C"/>
      </a:accent2>
      <a:accent3>
        <a:srgbClr val="FFFFFF"/>
      </a:accent3>
      <a:accent4>
        <a:srgbClr val="4C4744"/>
      </a:accent4>
      <a:accent5>
        <a:srgbClr val="493229"/>
      </a:accent5>
      <a:accent6>
        <a:srgbClr val="FFFFFF"/>
      </a:accent6>
      <a:hlink>
        <a:srgbClr val="4C4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708</Words>
  <Application>Microsoft Office PowerPoint</Application>
  <PresentationFormat>全屏显示(16:9)</PresentationFormat>
  <Paragraphs>92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-apple-system</vt:lpstr>
      <vt:lpstr>Bebas Neue</vt:lpstr>
      <vt:lpstr>Red Hat Text</vt:lpstr>
      <vt:lpstr>Zen Antique Soft</vt:lpstr>
      <vt:lpstr>微软雅黑</vt:lpstr>
      <vt:lpstr>Arial</vt:lpstr>
      <vt:lpstr>PT Sans</vt:lpstr>
      <vt:lpstr>Roboto Condensed Light</vt:lpstr>
      <vt:lpstr>Holy Innocents' Day by Slidesgo</vt:lpstr>
      <vt:lpstr>词云与疫情地图</vt:lpstr>
      <vt:lpstr>疫情词云</vt:lpstr>
      <vt:lpstr>疫情词云</vt:lpstr>
      <vt:lpstr>1.1 爬取数据</vt:lpstr>
      <vt:lpstr>1.1 爬取数据</vt:lpstr>
      <vt:lpstr>1.1 爬取数据</vt:lpstr>
      <vt:lpstr>1.1 爬取数据</vt:lpstr>
      <vt:lpstr>1.1 爬取数据</vt:lpstr>
      <vt:lpstr>1.1 爬取数据</vt:lpstr>
      <vt:lpstr>1.2 生成词云 </vt:lpstr>
      <vt:lpstr>1.2 生成词云 </vt:lpstr>
      <vt:lpstr>1.2 生成词云 </vt:lpstr>
      <vt:lpstr>1.2 生成词云 </vt:lpstr>
      <vt:lpstr>1.2 生成词云 </vt:lpstr>
      <vt:lpstr>1.2 生成词云 </vt:lpstr>
      <vt:lpstr>1.2 生成词云 </vt:lpstr>
      <vt:lpstr>1.2 生成词云 </vt:lpstr>
      <vt:lpstr>疫情地图</vt:lpstr>
      <vt:lpstr>2.1 数据分析</vt:lpstr>
      <vt:lpstr>2.1 数据分析</vt:lpstr>
      <vt:lpstr>2.1数据分析</vt:lpstr>
      <vt:lpstr>2.1 数据分析</vt:lpstr>
      <vt:lpstr>2.1 数据分析</vt:lpstr>
      <vt:lpstr>2.2 实现疫情地图</vt:lpstr>
      <vt:lpstr>2.2 实现疫情地图</vt:lpstr>
      <vt:lpstr>2.2 实现疫情地图</vt:lpstr>
      <vt:lpstr>2.2 实现疫情地图</vt:lpstr>
      <vt:lpstr>2.2 实现疫情地图</vt:lpstr>
      <vt:lpstr>Thanks!</vt:lpstr>
      <vt:lpstr>PPT结束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词云与疫情地图</dc:title>
  <dc:creator>梁迅</dc:creator>
  <cp:lastModifiedBy>梁 迅</cp:lastModifiedBy>
  <cp:revision>12</cp:revision>
  <dcterms:modified xsi:type="dcterms:W3CDTF">2021-12-16T08:00:28Z</dcterms:modified>
</cp:coreProperties>
</file>